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endParaRPr lang="en-GB" sz="9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A Highly Individual Residence Located In </a:t>
            </a:r>
            <a:r>
              <a:rPr lang="en-GB" sz="1400" b="1" dirty="0">
                <a:solidFill>
                  <a:srgbClr val="0070C0"/>
                </a:solidFill>
                <a:latin typeface="Helvetica" panose="020B0604020202020204" pitchFamily="34" charset="0"/>
                <a:ea typeface="Times New Roman" panose="02020603050405020304" pitchFamily="18" charset="0"/>
                <a:cs typeface="HelveticaNeueLT-Roman"/>
              </a:rPr>
              <a:t>S</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ought After East Devon Village Offering Abundance Of Character </a:t>
            </a:r>
            <a:r>
              <a:rPr lang="en-GB" sz="1400" b="1" dirty="0">
                <a:solidFill>
                  <a:srgbClr val="0070C0"/>
                </a:solidFill>
                <a:latin typeface="Helvetica" panose="020B0604020202020204" pitchFamily="34" charset="0"/>
                <a:ea typeface="Times New Roman" panose="02020603050405020304" pitchFamily="18" charset="0"/>
                <a:cs typeface="HelveticaNeueLT-Roman"/>
              </a:rPr>
              <a:t>A</a:t>
            </a:r>
            <a:r>
              <a:rPr lang="en-GB" sz="1400" b="1" dirty="0">
                <a:solidFill>
                  <a:srgbClr val="0070C0"/>
                </a:solidFill>
                <a:effectLst/>
                <a:latin typeface="Helvetica" panose="020B0604020202020204" pitchFamily="34" charset="0"/>
                <a:ea typeface="Times New Roman" panose="02020603050405020304" pitchFamily="18" charset="0"/>
                <a:cs typeface="HelveticaNeueLT-Roman"/>
              </a:rPr>
              <a:t>nd Charm </a:t>
            </a:r>
          </a:p>
          <a:p>
            <a:pPr algn="ctr">
              <a:lnSpc>
                <a:spcPct val="127000"/>
              </a:lnSpc>
            </a:pPr>
            <a:endParaRPr lang="en-GB" sz="1400" b="1" dirty="0">
              <a:solidFill>
                <a:srgbClr val="0070C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100" dirty="0">
                <a:solidFill>
                  <a:srgbClr val="0070C0"/>
                </a:solidFill>
                <a:effectLst/>
                <a:latin typeface="Helvetica" panose="020B0604020202020204" pitchFamily="34" charset="0"/>
                <a:ea typeface="Times New Roman" panose="02020603050405020304" pitchFamily="18" charset="0"/>
                <a:cs typeface="HelveticaNeueLT-Roman"/>
              </a:rPr>
              <a:t> </a:t>
            </a:r>
            <a:r>
              <a:rPr lang="en-GB" sz="1100" dirty="0">
                <a:effectLst/>
                <a:latin typeface="Helvetica" panose="020B0604020202020204" pitchFamily="34" charset="0"/>
                <a:ea typeface="Times New Roman" panose="02020603050405020304" pitchFamily="18" charset="0"/>
                <a:cs typeface="HelveticaNeueLT-Roman"/>
              </a:rPr>
              <a:t>Versatile Accommodation Arranged Either To Suit Two Families Or Income Potential • Stunning Grade II Listed Property • Atrium Style Entrance, Kitchen/Breakfast Room, Spacious Sitting Room With </a:t>
            </a:r>
            <a:r>
              <a:rPr lang="en-GB" sz="1100" dirty="0" err="1">
                <a:effectLst/>
                <a:latin typeface="Helvetica" panose="020B0604020202020204" pitchFamily="34" charset="0"/>
                <a:ea typeface="Times New Roman" panose="02020603050405020304" pitchFamily="18" charset="0"/>
                <a:cs typeface="HelveticaNeueLT-Roman"/>
              </a:rPr>
              <a:t>Woodburner</a:t>
            </a:r>
            <a:r>
              <a:rPr lang="en-GB" sz="1100" dirty="0">
                <a:effectLst/>
                <a:latin typeface="Helvetica" panose="020B0604020202020204" pitchFamily="34" charset="0"/>
                <a:ea typeface="Times New Roman" panose="02020603050405020304" pitchFamily="18" charset="0"/>
                <a:cs typeface="HelveticaNeueLT-Roman"/>
              </a:rPr>
              <a:t> Stove  •  Off Road Parking And Garage/Workshop, Good Size </a:t>
            </a:r>
            <a:r>
              <a:rPr lang="en-GB" sz="1100">
                <a:effectLst/>
                <a:latin typeface="Helvetica" panose="020B0604020202020204" pitchFamily="34" charset="0"/>
                <a:ea typeface="Times New Roman" panose="02020603050405020304" pitchFamily="18" charset="0"/>
                <a:cs typeface="HelveticaNeueLT-Roman"/>
              </a:rPr>
              <a:t>Rear Garden</a:t>
            </a:r>
            <a:r>
              <a:rPr lang="en-GB" sz="1100" dirty="0">
                <a:effectLst/>
                <a:latin typeface="Helvetica" panose="020B0604020202020204" pitchFamily="34" charset="0"/>
                <a:ea typeface="Times New Roman" panose="02020603050405020304" pitchFamily="18" charset="0"/>
                <a:cs typeface="HelveticaNeueLT-Roman"/>
              </a:rPr>
              <a:t>	No Onward Chain •  Viewing Strongly Recommended</a:t>
            </a:r>
            <a:endParaRPr lang="en-GB" sz="11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£595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Crucks Barn, Church Road, </a:t>
            </a:r>
            <a:r>
              <a:rPr lang="en-GB" dirty="0" err="1">
                <a:solidFill>
                  <a:srgbClr val="FFFFFF"/>
                </a:solidFill>
                <a:latin typeface="HelveticaNeueLT-Medium"/>
                <a:ea typeface="Times New Roman" panose="02020603050405020304" pitchFamily="18" charset="0"/>
              </a:rPr>
              <a:t>Colaton</a:t>
            </a:r>
            <a:r>
              <a:rPr lang="en-GB" dirty="0">
                <a:solidFill>
                  <a:srgbClr val="FFFFFF"/>
                </a:solidFill>
                <a:latin typeface="HelveticaNeueLT-Medium"/>
                <a:ea typeface="Times New Roman" panose="02020603050405020304" pitchFamily="18" charset="0"/>
              </a:rPr>
              <a:t> Raleigh, Sidmouth</a:t>
            </a:r>
            <a:r>
              <a:rPr lang="en-GB" sz="1800" dirty="0">
                <a:solidFill>
                  <a:srgbClr val="FFFFFF"/>
                </a:solidFill>
                <a:effectLst/>
                <a:latin typeface="HelveticaNeueLT-Medium"/>
                <a:ea typeface="Times New Roman" panose="02020603050405020304" pitchFamily="18" charset="0"/>
              </a:rPr>
              <a:t>, EX10 0LG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10331" y="2605188"/>
            <a:ext cx="635510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2"/>
            <a:ext cx="3111435" cy="2365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1"/>
            <a:ext cx="3171953" cy="23650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67181"/>
            <a:ext cx="3111434" cy="2072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3" y="3147849"/>
            <a:ext cx="3171951" cy="21133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83621"/>
            <a:ext cx="3111434" cy="20729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071" y="5467568"/>
            <a:ext cx="3159624" cy="2105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D76CDF0C-DE88-5DC7-25C2-56AA71346D74}"/>
              </a:ext>
            </a:extLst>
          </p:cNvPr>
          <p:cNvPicPr>
            <a:picLocks noChangeAspect="1"/>
          </p:cNvPicPr>
          <p:nvPr/>
        </p:nvPicPr>
        <p:blipFill>
          <a:blip r:embed="rId11"/>
          <a:stretch>
            <a:fillRect/>
          </a:stretch>
        </p:blipFill>
        <p:spPr>
          <a:xfrm>
            <a:off x="2209629" y="7667943"/>
            <a:ext cx="2457905" cy="182620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788938"/>
          </a:xfrm>
          <a:prstGeom prst="rect">
            <a:avLst/>
          </a:prstGeom>
          <a:noFill/>
        </p:spPr>
        <p:txBody>
          <a:bodyPr wrap="square" rtlCol="0">
            <a:spAutoFit/>
          </a:bodyPr>
          <a:lstStyle/>
          <a:p>
            <a:pPr algn="ctr"/>
            <a:r>
              <a:rPr lang="en-GB" sz="1200" b="1" dirty="0">
                <a:solidFill>
                  <a:srgbClr val="333333"/>
                </a:solidFill>
                <a:latin typeface="Helvetica "/>
                <a:ea typeface="Times New Roman" panose="02020603050405020304" pitchFamily="18" charset="0"/>
                <a:cs typeface="Helvetica" panose="020B0604020202020204" pitchFamily="34" charset="0"/>
              </a:rPr>
              <a:t>Crucks Barn, Church Road, </a:t>
            </a:r>
            <a:r>
              <a:rPr lang="en-GB" sz="1200" b="1" dirty="0" err="1">
                <a:solidFill>
                  <a:srgbClr val="333333"/>
                </a:solidFill>
                <a:latin typeface="Helvetica "/>
                <a:ea typeface="Times New Roman" panose="02020603050405020304" pitchFamily="18" charset="0"/>
                <a:cs typeface="Helvetica" panose="020B0604020202020204" pitchFamily="34" charset="0"/>
              </a:rPr>
              <a:t>Colaton</a:t>
            </a:r>
            <a:r>
              <a:rPr lang="en-GB" sz="1200" b="1" dirty="0">
                <a:solidFill>
                  <a:srgbClr val="333333"/>
                </a:solidFill>
                <a:latin typeface="Helvetica "/>
                <a:ea typeface="Times New Roman" panose="02020603050405020304" pitchFamily="18" charset="0"/>
                <a:cs typeface="Helvetica" panose="020B0604020202020204" pitchFamily="34" charset="0"/>
              </a:rPr>
              <a:t> Raleigh, Sidmouth, EX10 0LG</a:t>
            </a:r>
            <a:endParaRPr lang="en-GB" sz="1200" b="1" dirty="0">
              <a:solidFill>
                <a:srgbClr val="333333"/>
              </a:solidFill>
              <a:effectLst/>
              <a:latin typeface="Helvetica "/>
              <a:ea typeface="Times New Roman" panose="02020603050405020304" pitchFamily="18" charset="0"/>
              <a:cs typeface="Helvetica" panose="020B0604020202020204" pitchFamily="34" charset="0"/>
            </a:endParaRPr>
          </a:p>
          <a:p>
            <a:br>
              <a:rPr lang="en-GB" sz="1200" dirty="0">
                <a:latin typeface="Helvetica "/>
                <a:cs typeface="Helvetica" panose="020B0604020202020204" pitchFamily="34" charset="0"/>
              </a:rPr>
            </a:br>
            <a:r>
              <a:rPr lang="en-GB" sz="1200" dirty="0">
                <a:latin typeface="Helvetica "/>
              </a:rPr>
              <a:t>Crucks Barn was we understand originally constructed as a Cider barn and separate cottage and can trace some of its origins back to the 1400’s.  Over the centuries different works have been undertaken and the barns are now joined together as one construction by a glass and timber Atrium styled entrance.  The buildings are Grade II Listed and thatched (which is in need of replacement), stone and cob construction with exterior rendering.  There is attractive period features throughout the building including a wealth of beams and feature doors, and wall timbers.  The current layout lends itself to a variety of uses including a combination with two families or separate income potential.  A viewing of this highly individual property is recommended.  </a:t>
            </a:r>
          </a:p>
          <a:p>
            <a:endParaRPr lang="en-GB" sz="1200" dirty="0">
              <a:latin typeface="Helvetica "/>
              <a:cs typeface="Helvetica" panose="020B0604020202020204" pitchFamily="34" charset="0"/>
            </a:endParaRPr>
          </a:p>
          <a:p>
            <a:r>
              <a:rPr lang="en-GB" sz="1200" dirty="0">
                <a:latin typeface="Helvetica "/>
                <a:cs typeface="Helvetica" panose="020B0604020202020204" pitchFamily="34" charset="0"/>
              </a:rPr>
              <a:t>Solid wood front door, glass panelled window inset to...</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ENTRANCE ATRIUM:  4.44m x 3.61m (14'7" x 11'10") </a:t>
            </a:r>
            <a:r>
              <a:rPr lang="en-GB" sz="1200" dirty="0">
                <a:latin typeface="Helvetica "/>
                <a:cs typeface="Helvetica" panose="020B0604020202020204" pitchFamily="34" charset="0"/>
              </a:rPr>
              <a:t>A fine feature of the property being the linkage between the two cottages with high vaulted timber and high vaulted glass roof, solid wood beams, windows and rear door overlooking and opening into the garden.  Flagstone flooring, feature exposed stone walls.</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MAIN COTTAGE:   </a:t>
            </a:r>
            <a:r>
              <a:rPr lang="en-GB" sz="1200" dirty="0">
                <a:latin typeface="Helvetica "/>
                <a:cs typeface="Helvetica" panose="020B0604020202020204" pitchFamily="34" charset="0"/>
              </a:rPr>
              <a:t>Part-glazed door into…</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KITCHEN/BREAKFAST ROOM:   5.05m x 2.59m (16'7" x 8'6") </a:t>
            </a:r>
            <a:r>
              <a:rPr lang="en-GB" sz="1200" dirty="0">
                <a:latin typeface="Helvetica "/>
                <a:cs typeface="Helvetica" panose="020B0604020202020204" pitchFamily="34" charset="0"/>
              </a:rPr>
              <a:t>Solid wood worktops with Belfast style sink unit, cupboards, drawer units, plumbing for automatic washing machine and appliance space beneath. Wall mounted cupboards, ceramic four-ring electric hob, feature ceiling beams, windows to three aspects and part glazed door giving access to front elevation.  Lantern style wall lighting.  Opening leading to:</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SITTING/DINING ROOM:   5.74m x 5.18m (18'10" x 17'0")  </a:t>
            </a:r>
            <a:r>
              <a:rPr lang="en-GB" sz="1200" dirty="0">
                <a:latin typeface="Helvetica "/>
                <a:cs typeface="Helvetica" panose="020B0604020202020204" pitchFamily="34" charset="0"/>
              </a:rPr>
              <a:t>A wonderful room full of character with high vaulted beamed ceiling, having galleried landing over.  Multi-fuel burner stove housed in exposed brick chimney recess standing on a raised stone hearth.  Large picture window and further opening window, both to front aspects.  Wall lighting, shelved wall recess and cupboard with solid wood door.  Double doors giving access to the rear garden.  TV point and telephone point.  Stairs rising to first floor with  useful understairs storage cupboard beneath.</a:t>
            </a:r>
          </a:p>
          <a:p>
            <a:r>
              <a:rPr lang="en-GB" sz="1200" dirty="0">
                <a:latin typeface="Helvetica "/>
                <a:cs typeface="Helvetica" panose="020B0604020202020204" pitchFamily="34" charset="0"/>
              </a:rPr>
              <a:t> </a:t>
            </a:r>
          </a:p>
          <a:p>
            <a:r>
              <a:rPr lang="en-GB" sz="1200" b="1" dirty="0">
                <a:latin typeface="Helvetica "/>
                <a:cs typeface="Helvetica" panose="020B0604020202020204" pitchFamily="34" charset="0"/>
              </a:rPr>
              <a:t>FIRST FLOOR MEZZANINE BEDROOM/DRESSING ROOM AND GALLERIED LANDING:  9.14m x 5.21m (30'0" x 17'1") max. overall measurement.  </a:t>
            </a:r>
            <a:r>
              <a:rPr lang="en-GB" sz="1200" dirty="0">
                <a:latin typeface="Helvetica "/>
                <a:cs typeface="Helvetica" panose="020B0604020202020204" pitchFamily="34" charset="0"/>
              </a:rPr>
              <a:t>Stunning open plan area with wood flooring, ceiling beams, balustrade overlooking the sitting room, two antique style radiators, windows to side and rear aspects.  </a:t>
            </a:r>
          </a:p>
          <a:p>
            <a:endParaRPr lang="en-GB" sz="1200" b="1" dirty="0">
              <a:latin typeface="Helvetica "/>
              <a:cs typeface="Helvetica" panose="020B0604020202020204" pitchFamily="34" charset="0"/>
            </a:endParaRPr>
          </a:p>
          <a:p>
            <a:r>
              <a:rPr lang="en-GB" sz="1200" b="1" dirty="0">
                <a:latin typeface="Helvetica "/>
                <a:cs typeface="Helvetica" panose="020B0604020202020204" pitchFamily="34" charset="0"/>
              </a:rPr>
              <a:t>BATHROOM/WC:  5.08m x 2.08m (16'8" x 6'10") </a:t>
            </a:r>
            <a:r>
              <a:rPr lang="en-GB" sz="1200" dirty="0">
                <a:latin typeface="Helvetica "/>
                <a:cs typeface="Helvetica" panose="020B0604020202020204" pitchFamily="34" charset="0"/>
              </a:rPr>
              <a:t>With claw and roll top bath, pedestal wash hand basin, WC, wood flooring, wall lighting, ceiling beams, extractor fan, cupboard housing water cylinder, feature blocked mullion window with wooden window shutters.</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ANNEXE:  </a:t>
            </a:r>
          </a:p>
          <a:p>
            <a:endParaRPr lang="en-GB" sz="1200" b="1" dirty="0">
              <a:latin typeface="Helvetica "/>
              <a:cs typeface="Helvetica" panose="020B0604020202020204" pitchFamily="34" charset="0"/>
            </a:endParaRPr>
          </a:p>
          <a:p>
            <a:r>
              <a:rPr lang="en-GB" sz="1200" b="1" dirty="0">
                <a:latin typeface="Helvetica "/>
                <a:cs typeface="Helvetica" panose="020B0604020202020204" pitchFamily="34" charset="0"/>
              </a:rPr>
              <a:t>LIVING/DINING ROOM:  6.1m x 3.2m (20'0" x 10'6") </a:t>
            </a:r>
            <a:r>
              <a:rPr lang="en-GB" sz="1200" dirty="0" err="1">
                <a:latin typeface="Helvetica "/>
                <a:cs typeface="Helvetica" panose="020B0604020202020204" pitchFamily="34" charset="0"/>
              </a:rPr>
              <a:t>Woodburner</a:t>
            </a:r>
            <a:r>
              <a:rPr lang="en-GB" sz="1200" dirty="0">
                <a:latin typeface="Helvetica "/>
                <a:cs typeface="Helvetica" panose="020B0604020202020204" pitchFamily="34" charset="0"/>
              </a:rPr>
              <a:t> stove, picture window to front aspect, stable style part glazed door to rear garden, wood flooring, staircase rising to first floor with useful understairs cupboard beneath.  Ceiling beams, TV point.</a:t>
            </a:r>
          </a:p>
          <a:p>
            <a:endParaRPr lang="en-GB" sz="1200" b="1" dirty="0">
              <a:latin typeface="Helvetica "/>
              <a:cs typeface="Helvetica" panose="020B0604020202020204" pitchFamily="34" charset="0"/>
            </a:endParaRPr>
          </a:p>
          <a:p>
            <a:endParaRPr lang="en-GB" sz="1200" dirty="0">
              <a:latin typeface="Helvetica "/>
              <a:cs typeface="Helvetica" panose="020B0604020202020204" pitchFamily="34" charset="0"/>
            </a:endParaRPr>
          </a:p>
          <a:p>
            <a:endParaRPr lang="en-GB" sz="1200" dirty="0">
              <a:latin typeface="Helvetica "/>
              <a:cs typeface="Helvetica" panose="020B0604020202020204" pitchFamily="34" charset="0"/>
            </a:endParaRPr>
          </a:p>
          <a:p>
            <a:endParaRPr lang="en-GB" sz="1200" dirty="0">
              <a:latin typeface="Helvetica "/>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endParaRPr lang="en-GB" sz="1200" dirty="0">
              <a:solidFill>
                <a:srgbClr val="333333"/>
              </a:solidFill>
              <a:latin typeface="Helvetica "/>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
              <a:ea typeface="Times New Roman" panose="02020603050405020304" pitchFamily="18" charset="0"/>
              <a:cs typeface="Helvetica" panose="020B0604020202020204" pitchFamily="34" charset="0"/>
            </a:endParaRPr>
          </a:p>
          <a:p>
            <a:br>
              <a:rPr lang="en-GB" sz="1200" dirty="0">
                <a:solidFill>
                  <a:srgbClr val="333333"/>
                </a:solidFill>
                <a:effectLst/>
                <a:latin typeface="Helvetica "/>
                <a:ea typeface="Times New Roman" panose="02020603050405020304" pitchFamily="18" charset="0"/>
                <a:cs typeface="Helvetica" panose="020B0604020202020204" pitchFamily="34" charset="0"/>
              </a:rPr>
            </a:br>
            <a:endParaRPr lang="en-US" sz="1200" dirty="0">
              <a:latin typeface="Helvetica "/>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50991" y="522605"/>
            <a:ext cx="6429244" cy="12949699"/>
          </a:xfrm>
          <a:prstGeom prst="rect">
            <a:avLst/>
          </a:prstGeom>
          <a:noFill/>
        </p:spPr>
        <p:txBody>
          <a:bodyPr wrap="square" rtlCol="0">
            <a:spAutoFit/>
          </a:bodyPr>
          <a:lstStyle/>
          <a:p>
            <a:r>
              <a:rPr lang="en-GB" sz="1200" b="1" dirty="0">
                <a:latin typeface="Helvetica "/>
                <a:cs typeface="Helvetica" panose="020B0604020202020204" pitchFamily="34" charset="0"/>
              </a:rPr>
              <a:t>KITCHEN/BREAKFAST ROOM:  5.33m x 2.06m (17'6" x 6'9")   </a:t>
            </a:r>
            <a:r>
              <a:rPr lang="en-GB" sz="1200" dirty="0">
                <a:latin typeface="Helvetica "/>
                <a:cs typeface="Helvetica" panose="020B0604020202020204" pitchFamily="34" charset="0"/>
              </a:rPr>
              <a:t>With solid wood worktops with cupboards, drawer unit and plumbing for automatic washing machine beneath with matching wooden splashbacks, tiled floor, wall mounted cupboards, ceramic electric hob with built-in oven below.  Two windows to rear aspect and wide part glazed door giving access to the rear garden.  Feature ceiling beams.  Door giving access to the garage.</a:t>
            </a:r>
            <a:endParaRPr lang="en-GB" sz="1200" b="1" dirty="0">
              <a:latin typeface="Helvetica "/>
              <a:cs typeface="Helvetica" panose="020B0604020202020204" pitchFamily="34" charset="0"/>
            </a:endParaRPr>
          </a:p>
          <a:p>
            <a:endParaRPr lang="en-GB" sz="1200" b="1" dirty="0">
              <a:latin typeface="Helvetica "/>
              <a:cs typeface="Helvetica" panose="020B0604020202020204" pitchFamily="34" charset="0"/>
            </a:endParaRPr>
          </a:p>
          <a:p>
            <a:r>
              <a:rPr lang="en-GB" sz="1200" b="1" dirty="0">
                <a:latin typeface="Helvetica "/>
                <a:cs typeface="Helvetica" panose="020B0604020202020204" pitchFamily="34" charset="0"/>
              </a:rPr>
              <a:t>FIRST FLOOR LANDING:</a:t>
            </a:r>
            <a:r>
              <a:rPr lang="en-GB" sz="1200" dirty="0">
                <a:latin typeface="Helvetica "/>
                <a:cs typeface="Helvetica" panose="020B0604020202020204" pitchFamily="34" charset="0"/>
              </a:rPr>
              <a:t>   Solid wood flooring, access to roof space.</a:t>
            </a:r>
          </a:p>
          <a:p>
            <a:endParaRPr lang="en-GB" sz="1200" dirty="0">
              <a:latin typeface="Helvetica "/>
              <a:cs typeface="Helvetica" panose="020B0604020202020204" pitchFamily="34" charset="0"/>
            </a:endParaRPr>
          </a:p>
          <a:p>
            <a:r>
              <a:rPr lang="en-GB" sz="1200" b="1" dirty="0">
                <a:latin typeface="Helvetica "/>
                <a:cs typeface="Helvetica" panose="020B0604020202020204" pitchFamily="34" charset="0"/>
              </a:rPr>
              <a:t>BEDROOM 1:  3.48m x 3.45m (11'5" x 11'4") </a:t>
            </a:r>
            <a:r>
              <a:rPr lang="en-GB" sz="1200" dirty="0">
                <a:latin typeface="Helvetica "/>
                <a:cs typeface="Helvetica" panose="020B0604020202020204" pitchFamily="34" charset="0"/>
              </a:rPr>
              <a:t>with picture window to front aspect.   Solid wood flooring, ceiling beams and TV point.  </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BEDROOM 2:   5.77m x 2.24m (18'11" x 7'4")  max. measurement into wall recesses and narrowing to 2.06m (6’9").  Ceiling beams, built-in wardrobe, window to rear and side aspects, solid wood flooring.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BATHROOM/WC: 2.72m x 1.35m (8'11" x 4'5")  </a:t>
            </a:r>
            <a:r>
              <a:rPr lang="en-GB" sz="1200" dirty="0">
                <a:latin typeface="Helvetica" panose="020B0604020202020204" pitchFamily="34" charset="0"/>
                <a:cs typeface="Helvetica" panose="020B0604020202020204" pitchFamily="34" charset="0"/>
              </a:rPr>
              <a:t>With bath, pedestal wash hand basin, WC, solid wood flooring, window, antique style radiator, ceiling beam, tiling to splash prone areas.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there is a block paved parking area and garage to one side.  To the rear is a good size garden comprising a decked sun terrace, lawned area of garden with steps rising to a further garden area.  Outside cold water tap.</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5.92m x 2.46m (19'5" x 8'1")  </a:t>
            </a:r>
            <a:r>
              <a:rPr lang="en-GB" sz="1200" dirty="0">
                <a:latin typeface="Helvetica" panose="020B0604020202020204" pitchFamily="34" charset="0"/>
                <a:cs typeface="Helvetica" panose="020B0604020202020204" pitchFamily="34" charset="0"/>
              </a:rPr>
              <a:t>Accessed via double wooden doors with power and light connected,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Internal door giving direct access into the Annexe.</a:t>
            </a:r>
          </a:p>
          <a:p>
            <a:r>
              <a:rPr lang="en-GB" sz="1200" dirty="0">
                <a:latin typeface="Helvetica" panose="020B0604020202020204" pitchFamily="34" charset="0"/>
                <a:cs typeface="Helvetica" panose="020B0604020202020204" pitchFamily="34" charset="0"/>
              </a:rPr>
              <a:t> </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TO FOLLOW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BF5A7D40-C1BB-B524-2A5D-88344F3D395A}"/>
              </a:ext>
            </a:extLst>
          </p:cNvPr>
          <p:cNvPicPr>
            <a:picLocks noChangeAspect="1"/>
          </p:cNvPicPr>
          <p:nvPr/>
        </p:nvPicPr>
        <p:blipFill>
          <a:blip r:embed="rId2"/>
          <a:stretch>
            <a:fillRect/>
          </a:stretch>
        </p:blipFill>
        <p:spPr>
          <a:xfrm>
            <a:off x="8498991" y="6608547"/>
            <a:ext cx="5733244" cy="275554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1137</Words>
  <Application>Microsoft Office PowerPoint</Application>
  <PresentationFormat>Custom</PresentationFormat>
  <Paragraphs>124</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Calibri</vt:lpstr>
      <vt:lpstr>Calibri Light</vt:lpstr>
      <vt:lpstr>Frutiger LT Std 55 Roman</vt:lpstr>
      <vt:lpstr>Helvetica</vt:lpstr>
      <vt:lpstr>Helvetica </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2024-05-07T11:55:26Z</cp:lastPrinted>
  <dcterms:created xsi:type="dcterms:W3CDTF">2023-03-19T13:39:10Z</dcterms:created>
  <dcterms:modified xsi:type="dcterms:W3CDTF">2024-05-09T09:11:07Z</dcterms:modified>
</cp:coreProperties>
</file>